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3" r:id="rId6"/>
    <p:sldId id="264" r:id="rId7"/>
    <p:sldId id="265" r:id="rId8"/>
    <p:sldId id="266" r:id="rId9"/>
    <p:sldId id="260" r:id="rId10"/>
    <p:sldId id="261" r:id="rId11"/>
    <p:sldId id="262" r:id="rId12"/>
    <p:sldId id="267" r:id="rId13"/>
    <p:sldId id="280" r:id="rId14"/>
    <p:sldId id="281" r:id="rId15"/>
    <p:sldId id="282" r:id="rId16"/>
    <p:sldId id="283" r:id="rId17"/>
    <p:sldId id="284" r:id="rId18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70" d="100"/>
          <a:sy n="70" d="100"/>
        </p:scale>
        <p:origin x="-1374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1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65F2C31D-C85B-4DF8-B3A7-10D7C3035CC4}" type="datetimeFigureOut">
              <a:rPr lang="en-GB" smtClean="0"/>
              <a:t>20/05/2016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7183807B-952E-40E5-99D1-9BB3592832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0860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83807B-952E-40E5-99D1-9BB3592832D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892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3C71-5DFF-4EC1-B348-69920B706934}" type="datetimeFigureOut">
              <a:rPr lang="en-GB" smtClean="0"/>
              <a:t>20/05/2016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C382B-FA45-43D1-83C3-7730363635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628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3C71-5DFF-4EC1-B348-69920B706934}" type="datetimeFigureOut">
              <a:rPr lang="en-GB" smtClean="0"/>
              <a:t>20/05/2016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C382B-FA45-43D1-83C3-7730363635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3142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3C71-5DFF-4EC1-B348-69920B706934}" type="datetimeFigureOut">
              <a:rPr lang="en-GB" smtClean="0"/>
              <a:t>20/05/2016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C382B-FA45-43D1-83C3-7730363635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7009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3C71-5DFF-4EC1-B348-69920B706934}" type="datetimeFigureOut">
              <a:rPr lang="en-GB" smtClean="0"/>
              <a:t>20/05/2016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C382B-FA45-43D1-83C3-7730363635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2358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3C71-5DFF-4EC1-B348-69920B706934}" type="datetimeFigureOut">
              <a:rPr lang="en-GB" smtClean="0"/>
              <a:t>20/05/2016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C382B-FA45-43D1-83C3-7730363635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720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3C71-5DFF-4EC1-B348-69920B706934}" type="datetimeFigureOut">
              <a:rPr lang="en-GB" smtClean="0"/>
              <a:t>20/05/2016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C382B-FA45-43D1-83C3-7730363635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8255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3C71-5DFF-4EC1-B348-69920B706934}" type="datetimeFigureOut">
              <a:rPr lang="en-GB" smtClean="0"/>
              <a:t>20/05/2016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C382B-FA45-43D1-83C3-7730363635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6517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3C71-5DFF-4EC1-B348-69920B706934}" type="datetimeFigureOut">
              <a:rPr lang="en-GB" smtClean="0"/>
              <a:t>20/05/2016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C382B-FA45-43D1-83C3-7730363635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755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3C71-5DFF-4EC1-B348-69920B706934}" type="datetimeFigureOut">
              <a:rPr lang="en-GB" smtClean="0"/>
              <a:t>20/05/2016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C382B-FA45-43D1-83C3-7730363635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0747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3C71-5DFF-4EC1-B348-69920B706934}" type="datetimeFigureOut">
              <a:rPr lang="en-GB" smtClean="0"/>
              <a:t>20/05/2016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C382B-FA45-43D1-83C3-7730363635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6225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3C71-5DFF-4EC1-B348-69920B706934}" type="datetimeFigureOut">
              <a:rPr lang="en-GB" smtClean="0"/>
              <a:t>20/05/2016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C382B-FA45-43D1-83C3-7730363635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1879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2B3C71-5DFF-4EC1-B348-69920B706934}" type="datetimeFigureOut">
              <a:rPr lang="en-GB" smtClean="0"/>
              <a:t>20/05/2016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FC382B-FA45-43D1-83C3-7730363635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6072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6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50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0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image" Target="../media/image1.png"/><Relationship Id="rId21" Type="http://schemas.openxmlformats.org/officeDocument/2006/relationships/image" Target="../media/image26.png"/><Relationship Id="rId7" Type="http://schemas.openxmlformats.org/officeDocument/2006/relationships/image" Target="../media/image16.pn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160.png"/><Relationship Id="rId5" Type="http://schemas.openxmlformats.org/officeDocument/2006/relationships/image" Target="../media/image3.png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10" Type="http://schemas.openxmlformats.org/officeDocument/2006/relationships/image" Target="../media/image8.png"/><Relationship Id="rId19" Type="http://schemas.openxmlformats.org/officeDocument/2006/relationships/image" Target="../media/image24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9.png"/><Relationship Id="rId22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4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1.png"/><Relationship Id="rId7" Type="http://schemas.openxmlformats.org/officeDocument/2006/relationships/image" Target="../media/image4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1.png"/><Relationship Id="rId7" Type="http://schemas.openxmlformats.org/officeDocument/2006/relationships/image" Target="../media/image4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image" Target="../media/image43.png"/><Relationship Id="rId4" Type="http://schemas.openxmlformats.org/officeDocument/2006/relationships/image" Target="../media/image32.png"/><Relationship Id="rId9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The Obedient Ray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Penguin Book of Curious and Interesting Puzzles No. 378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6518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RESOURCES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0918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52400" y="5075832"/>
                <a:ext cx="3986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𝑂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5075832"/>
                <a:ext cx="398699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1248998" y="5002570"/>
                <a:ext cx="7977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10</m:t>
                      </m:r>
                      <m:r>
                        <a:rPr lang="en-GB" b="0" i="1" smtClean="0">
                          <a:latin typeface="Cambria Math"/>
                        </a:rPr>
                        <m:t>𝑐𝑚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998" y="5002570"/>
                <a:ext cx="797782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22" y="1164694"/>
            <a:ext cx="8820150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185242" y="119694"/>
            <a:ext cx="27735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The Obedient Ray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341632" y="5075832"/>
                <a:ext cx="3922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𝑋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1632" y="5075832"/>
                <a:ext cx="392287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351749" y="873455"/>
            <a:ext cx="65676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mic Sans MS" panose="030F0702030302020204" pitchFamily="66" charset="0"/>
              </a:rPr>
              <a:t>Two mirrors are fixed at O and a ray of light enters, bounces around and goes out on the same path.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1749" y="1817439"/>
            <a:ext cx="60626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mic Sans MS" panose="030F0702030302020204" pitchFamily="66" charset="0"/>
              </a:rPr>
              <a:t>Given distance OX, what is the height of the ray above the base mirror (to which it is parallel)?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1750" y="2856959"/>
            <a:ext cx="34144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mic Sans MS" panose="030F0702030302020204" pitchFamily="66" charset="0"/>
              </a:rPr>
              <a:t>What is the angle between the mirrors?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474698" y="3708307"/>
                <a:ext cx="3697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h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4698" y="3708307"/>
                <a:ext cx="369781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23283" y="4629814"/>
                <a:ext cx="3824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283" y="4629814"/>
                <a:ext cx="382412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327999" y="4977016"/>
            <a:ext cx="8726023" cy="45719"/>
          </a:xfrm>
          <a:prstGeom prst="rect">
            <a:avLst/>
          </a:prstGeom>
          <a:pattFill prst="wdUpDiag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 rot="20243833">
            <a:off x="-113566" y="3095713"/>
            <a:ext cx="9560999" cy="45719"/>
          </a:xfrm>
          <a:prstGeom prst="rect">
            <a:avLst/>
          </a:prstGeom>
          <a:pattFill prst="wdDnDiag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8194128" y="47298"/>
            <a:ext cx="923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latin typeface="Bradley Hand ITC" panose="03070402050302030203" pitchFamily="66" charset="0"/>
              </a:rPr>
              <a:t>SIC_42</a:t>
            </a:r>
            <a:endParaRPr lang="en-GB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783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348856" y="1396570"/>
            <a:ext cx="6762574" cy="4064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730282" y="1396570"/>
            <a:ext cx="6762574" cy="4064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4738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348856" y="1396570"/>
            <a:ext cx="6762574" cy="4064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730282" y="1396570"/>
            <a:ext cx="6762574" cy="4064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2164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730282" y="1396570"/>
            <a:ext cx="6762574" cy="4064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348856" y="1396570"/>
            <a:ext cx="6762574" cy="4064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5939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348856" y="1396570"/>
            <a:ext cx="6762574" cy="4064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730282" y="1396570"/>
            <a:ext cx="6762574" cy="4064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3833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348856" y="1396570"/>
            <a:ext cx="6762574" cy="4064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730282" y="1396570"/>
            <a:ext cx="6762574" cy="4064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312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348856" y="1396570"/>
            <a:ext cx="6762574" cy="4064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730282" y="1396570"/>
            <a:ext cx="6762574" cy="4064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5555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52400" y="4953000"/>
                <a:ext cx="3986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𝑂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4953000"/>
                <a:ext cx="398699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248998" y="4961626"/>
                <a:ext cx="3714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998" y="4961626"/>
                <a:ext cx="371448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22" y="1164694"/>
            <a:ext cx="8820150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185242" y="119694"/>
            <a:ext cx="27735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The Obedient Ray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341632" y="4953000"/>
                <a:ext cx="3922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𝑋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1632" y="4953000"/>
                <a:ext cx="392287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351749" y="873455"/>
            <a:ext cx="65676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mic Sans MS" panose="030F0702030302020204" pitchFamily="66" charset="0"/>
              </a:rPr>
              <a:t>Two mirrors are fixed at O and a ray of light enters, bounces around and goes out on the same path.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1749" y="1817439"/>
            <a:ext cx="60626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mic Sans MS" panose="030F0702030302020204" pitchFamily="66" charset="0"/>
              </a:rPr>
              <a:t>Given distance OX, what is the height of the ray above the base mirror (to which it is parallel)?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1750" y="2856959"/>
            <a:ext cx="34144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mic Sans MS" panose="030F0702030302020204" pitchFamily="66" charset="0"/>
              </a:rPr>
              <a:t>What is the angle between the mirrors?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474698" y="3708307"/>
                <a:ext cx="3697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h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4698" y="3708307"/>
                <a:ext cx="369781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23283" y="4629814"/>
                <a:ext cx="3824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283" y="4629814"/>
                <a:ext cx="382412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327999" y="4977016"/>
            <a:ext cx="8726023" cy="45719"/>
          </a:xfrm>
          <a:prstGeom prst="rect">
            <a:avLst/>
          </a:prstGeom>
          <a:pattFill prst="wdUpDiag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 rot="20243833">
            <a:off x="-113566" y="3095713"/>
            <a:ext cx="9560999" cy="45719"/>
          </a:xfrm>
          <a:prstGeom prst="rect">
            <a:avLst/>
          </a:prstGeom>
          <a:pattFill prst="wdDnDiag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7748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52400" y="4953000"/>
                <a:ext cx="3986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𝑂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4953000"/>
                <a:ext cx="398699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248998" y="4961626"/>
                <a:ext cx="3714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998" y="4961626"/>
                <a:ext cx="371448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22" y="1164694"/>
            <a:ext cx="8820150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185242" y="119694"/>
            <a:ext cx="27735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The Obedient Ray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341632" y="4953000"/>
                <a:ext cx="3922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𝑋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1632" y="4953000"/>
                <a:ext cx="392287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51749" y="873455"/>
                <a:ext cx="656766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 smtClean="0">
                    <a:latin typeface="Comic Sans MS" panose="030F0702030302020204" pitchFamily="66" charset="0"/>
                  </a:rPr>
                  <a:t>Considering the angle, </a:t>
                </a:r>
                <a14:m>
                  <m:oMath xmlns:m="http://schemas.openxmlformats.org/officeDocument/2006/math">
                    <m:r>
                      <a:rPr lang="en-GB" sz="2000" i="1" smtClean="0"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r>
                  <a:rPr lang="en-GB" sz="2000" dirty="0" smtClean="0">
                    <a:latin typeface="Comic Sans MS" panose="030F0702030302020204" pitchFamily="66" charset="0"/>
                  </a:rPr>
                  <a:t> , first:</a:t>
                </a:r>
                <a:endParaRPr lang="en-GB" sz="20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749" y="873455"/>
                <a:ext cx="6567666" cy="400110"/>
              </a:xfrm>
              <a:prstGeom prst="rect">
                <a:avLst/>
              </a:prstGeom>
              <a:blipFill rotWithShape="1">
                <a:blip r:embed="rId6"/>
                <a:stretch>
                  <a:fillRect l="-1021" t="-7576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23283" y="4629814"/>
                <a:ext cx="3824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283" y="4629814"/>
                <a:ext cx="382412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986054" y="2434798"/>
                <a:ext cx="3824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6054" y="2434798"/>
                <a:ext cx="382412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046614" y="2805566"/>
                <a:ext cx="3824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6614" y="2805566"/>
                <a:ext cx="382412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>
            <a:off x="2245053" y="3364174"/>
            <a:ext cx="596238" cy="145030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417907" y="4290886"/>
                <a:ext cx="3824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7907" y="4290886"/>
                <a:ext cx="382412" cy="36933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611251" y="4279510"/>
                <a:ext cx="3824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1251" y="4279510"/>
                <a:ext cx="382412" cy="36933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Connector 20"/>
          <p:cNvCxnSpPr/>
          <p:nvPr/>
        </p:nvCxnSpPr>
        <p:spPr>
          <a:xfrm flipV="1">
            <a:off x="3425588" y="4089327"/>
            <a:ext cx="0" cy="124163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022963" y="4390966"/>
                <a:ext cx="5106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  <a:ea typeface="Cambria Math"/>
                        </a:rPr>
                        <m:t>2</m:t>
                      </m:r>
                      <m:r>
                        <a:rPr lang="en-GB" i="1" smtClean="0"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2963" y="4390966"/>
                <a:ext cx="510653" cy="36933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339139" y="4390966"/>
                <a:ext cx="5106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  <a:ea typeface="Cambria Math"/>
                        </a:rPr>
                        <m:t>2</m:t>
                      </m:r>
                      <m:r>
                        <a:rPr lang="en-GB" i="1" smtClean="0"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9139" y="4390966"/>
                <a:ext cx="510653" cy="369332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/>
          <p:cNvCxnSpPr/>
          <p:nvPr/>
        </p:nvCxnSpPr>
        <p:spPr>
          <a:xfrm flipV="1">
            <a:off x="5625188" y="2767744"/>
            <a:ext cx="0" cy="219388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223881" y="3020504"/>
                <a:ext cx="5106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  <a:ea typeface="Cambria Math"/>
                        </a:rPr>
                        <m:t>2</m:t>
                      </m:r>
                      <m:r>
                        <a:rPr lang="en-GB" i="1" smtClean="0"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3881" y="3020504"/>
                <a:ext cx="510653" cy="369332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584244" y="2750340"/>
                <a:ext cx="5806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  <a:ea typeface="Cambria Math"/>
                        </a:rPr>
                        <m:t>90°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4244" y="2750340"/>
                <a:ext cx="580608" cy="369332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181652" y="1827010"/>
                <a:ext cx="225366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 </a:t>
                </a:r>
                <a:r>
                  <a:rPr lang="en-GB" dirty="0" smtClean="0"/>
                  <a:t>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90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°+4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𝛼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=180°</m:t>
                    </m:r>
                  </m:oMath>
                </a14:m>
                <a:endParaRPr lang="en-GB" dirty="0" smtClean="0"/>
              </a:p>
              <a:p>
                <a:endParaRPr lang="en-GB" dirty="0"/>
              </a:p>
              <a:p>
                <a:r>
                  <a:rPr lang="en-GB" dirty="0" smtClean="0">
                    <a:ea typeface="Cambria Math"/>
                  </a:rPr>
                  <a:t>	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/>
                        <a:ea typeface="Cambria Math"/>
                      </a:rPr>
                      <m:t>𝛼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=22.5°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1652" y="1827010"/>
                <a:ext cx="2253666" cy="923330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1026689" y="3468893"/>
            <a:ext cx="1281796" cy="338554"/>
            <a:chOff x="1026689" y="3468893"/>
            <a:chExt cx="1281796" cy="338554"/>
          </a:xfrm>
        </p:grpSpPr>
        <p:sp>
          <p:nvSpPr>
            <p:cNvPr id="3" name="TextBox 2"/>
            <p:cNvSpPr txBox="1"/>
            <p:nvPr/>
          </p:nvSpPr>
          <p:spPr>
            <a:xfrm>
              <a:off x="1026689" y="3468893"/>
              <a:ext cx="81945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smtClean="0">
                  <a:latin typeface="Comic Sans MS" panose="030F0702030302020204" pitchFamily="66" charset="0"/>
                </a:rPr>
                <a:t>normal</a:t>
              </a:r>
              <a:endParaRPr lang="en-GB" sz="1600" dirty="0">
                <a:latin typeface="Comic Sans MS" panose="030F0702030302020204" pitchFamily="66" charset="0"/>
              </a:endParaRPr>
            </a:p>
          </p:txBody>
        </p:sp>
        <p:sp>
          <p:nvSpPr>
            <p:cNvPr id="8" name="Arc 7"/>
            <p:cNvSpPr/>
            <p:nvPr/>
          </p:nvSpPr>
          <p:spPr>
            <a:xfrm>
              <a:off x="1434722" y="3638170"/>
              <a:ext cx="873763" cy="169277"/>
            </a:xfrm>
            <a:prstGeom prst="arc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8" name="Rectangle 27"/>
          <p:cNvSpPr/>
          <p:nvPr/>
        </p:nvSpPr>
        <p:spPr>
          <a:xfrm>
            <a:off x="327999" y="4977016"/>
            <a:ext cx="8726023" cy="45719"/>
          </a:xfrm>
          <a:prstGeom prst="rect">
            <a:avLst/>
          </a:prstGeom>
          <a:pattFill prst="wdUpDiag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/>
        </p:nvSpPr>
        <p:spPr>
          <a:xfrm rot="20243833">
            <a:off x="-113566" y="3095713"/>
            <a:ext cx="9560999" cy="45719"/>
          </a:xfrm>
          <a:prstGeom prst="rect">
            <a:avLst/>
          </a:prstGeom>
          <a:pattFill prst="wdDnDiag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4484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9" grpId="0"/>
      <p:bldP spid="20" grpId="0"/>
      <p:bldP spid="23" grpId="0"/>
      <p:bldP spid="24" grpId="0"/>
      <p:bldP spid="26" grpId="0"/>
      <p:bldP spid="27" grpId="0"/>
      <p:bldP spid="2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52400" y="4953000"/>
                <a:ext cx="3986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𝑂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4953000"/>
                <a:ext cx="398699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248998" y="4961626"/>
                <a:ext cx="3714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998" y="4961626"/>
                <a:ext cx="371448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22" y="1164694"/>
            <a:ext cx="8820150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185242" y="119694"/>
            <a:ext cx="27735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The Obedient Ray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341632" y="4953000"/>
                <a:ext cx="3922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𝑋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1632" y="4953000"/>
                <a:ext cx="392287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51749" y="873455"/>
                <a:ext cx="6567666" cy="21404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 smtClean="0">
                    <a:latin typeface="Comic Sans MS" panose="030F0702030302020204" pitchFamily="66" charset="0"/>
                  </a:rPr>
                  <a:t>From similar triangles:</a:t>
                </a:r>
              </a:p>
              <a:p>
                <a:endParaRPr lang="en-GB" sz="2000" dirty="0" smtClean="0">
                  <a:latin typeface="Comic Sans MS" panose="030F0702030302020204" pitchFamily="66" charset="0"/>
                </a:endParaRPr>
              </a:p>
              <a:p>
                <a:r>
                  <a:rPr lang="en-GB" sz="2000" dirty="0" smtClean="0"/>
                  <a:t> 	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GB" sz="20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GB" sz="2000" i="1">
                                <a:latin typeface="Cambria Math"/>
                              </a:rPr>
                              <m:t>2</m:t>
                            </m:r>
                          </m:e>
                        </m:rad>
                        <m:r>
                          <a:rPr lang="en-GB" sz="2000" i="1">
                            <a:latin typeface="Cambria Math"/>
                          </a:rPr>
                          <m:t>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GB" sz="20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GB" sz="2000" i="1">
                                <a:latin typeface="Cambria Math"/>
                              </a:rPr>
                              <m:t>2</m:t>
                            </m:r>
                          </m:e>
                        </m:rad>
                        <m:r>
                          <a:rPr lang="en-GB" sz="2000" i="1">
                            <a:latin typeface="Cambria Math"/>
                          </a:rPr>
                          <m:t>h</m:t>
                        </m:r>
                      </m:den>
                    </m:f>
                    <m:r>
                      <a:rPr lang="en-GB" sz="20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sz="20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2000" b="0" i="1" smtClean="0">
                            <a:latin typeface="Cambria Math"/>
                          </a:rPr>
                          <m:t>𝑏</m:t>
                        </m:r>
                      </m:num>
                      <m:den>
                        <m:r>
                          <a:rPr lang="en-GB" sz="2000" b="0" i="1" smtClean="0">
                            <a:latin typeface="Cambria Math"/>
                          </a:rPr>
                          <m:t>𝑎</m:t>
                        </m:r>
                      </m:den>
                    </m:f>
                  </m:oMath>
                </a14:m>
                <a:endParaRPr lang="en-GB" sz="2000" dirty="0" smtClean="0">
                  <a:latin typeface="Comic Sans MS" panose="030F0702030302020204" pitchFamily="66" charset="0"/>
                </a:endParaRPr>
              </a:p>
              <a:p>
                <a:endParaRPr lang="en-GB" sz="2000" dirty="0">
                  <a:latin typeface="Comic Sans MS" panose="030F0702030302020204" pitchFamily="66" charset="0"/>
                </a:endParaRPr>
              </a:p>
              <a:p>
                <a:r>
                  <a:rPr lang="en-GB" sz="2000" dirty="0" smtClean="0">
                    <a:latin typeface="Comic Sans MS" panose="030F0702030302020204" pitchFamily="66" charset="0"/>
                  </a:rPr>
                  <a:t>So 			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/>
                        <a:ea typeface="Cambria Math"/>
                      </a:rPr>
                      <m:t>𝑎</m:t>
                    </m:r>
                    <m:r>
                      <a:rPr lang="en-GB" sz="2000" i="1">
                        <a:latin typeface="Cambria Math"/>
                        <a:ea typeface="Cambria Math"/>
                      </a:rPr>
                      <m:t>=</m:t>
                    </m:r>
                    <m:r>
                      <a:rPr lang="en-GB" sz="2000" i="1">
                        <a:latin typeface="Cambria Math"/>
                        <a:ea typeface="Cambria Math"/>
                      </a:rPr>
                      <m:t>h</m:t>
                    </m:r>
                  </m:oMath>
                </a14:m>
                <a:endParaRPr lang="en-GB" sz="2000" dirty="0">
                  <a:latin typeface="Comic Sans MS" panose="030F0702030302020204" pitchFamily="66" charset="0"/>
                </a:endParaRPr>
              </a:p>
              <a:p>
                <a:endParaRPr lang="en-GB" sz="20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749" y="873455"/>
                <a:ext cx="6567666" cy="2140458"/>
              </a:xfrm>
              <a:prstGeom prst="rect">
                <a:avLst/>
              </a:prstGeom>
              <a:blipFill rotWithShape="1">
                <a:blip r:embed="rId7"/>
                <a:stretch>
                  <a:fillRect l="-1021" t="-14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23283" y="4629814"/>
                <a:ext cx="3824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283" y="4629814"/>
                <a:ext cx="382412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986054" y="2434798"/>
                <a:ext cx="3824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6054" y="2434798"/>
                <a:ext cx="382412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046614" y="2805566"/>
                <a:ext cx="3824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6614" y="2805566"/>
                <a:ext cx="382412" cy="36933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/>
          <p:cNvCxnSpPr/>
          <p:nvPr/>
        </p:nvCxnSpPr>
        <p:spPr>
          <a:xfrm flipV="1">
            <a:off x="5625188" y="2767744"/>
            <a:ext cx="0" cy="219388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185958" y="4571088"/>
                <a:ext cx="53572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90°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5958" y="4571088"/>
                <a:ext cx="535724" cy="338554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1181652" y="1827010"/>
            <a:ext cx="2253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166018" y="3026468"/>
                <a:ext cx="53572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45°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6018" y="3026468"/>
                <a:ext cx="535724" cy="338554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2407088" y="4260482"/>
                <a:ext cx="53572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45°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7088" y="4260482"/>
                <a:ext cx="535724" cy="338554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2832448" y="4685842"/>
                <a:ext cx="53572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45°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2448" y="4685842"/>
                <a:ext cx="535724" cy="338554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3489824" y="4688114"/>
                <a:ext cx="53572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45°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9824" y="4688114"/>
                <a:ext cx="535724" cy="338554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640538" y="3680019"/>
                <a:ext cx="3697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h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0538" y="3680019"/>
                <a:ext cx="369781" cy="369332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7567147" y="3680019"/>
                <a:ext cx="3697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h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7147" y="3680019"/>
                <a:ext cx="369781" cy="369332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482806" y="4953000"/>
                <a:ext cx="3697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h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2806" y="4953000"/>
                <a:ext cx="369781" cy="369332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2816177" y="4953000"/>
                <a:ext cx="3676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6177" y="4953000"/>
                <a:ext cx="367665" cy="369332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204289" y="4382056"/>
                <a:ext cx="3676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4289" y="4382056"/>
                <a:ext cx="367665" cy="369332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2791153" y="4177336"/>
                <a:ext cx="647485" cy="4019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</m:e>
                      </m:rad>
                      <m:r>
                        <a:rPr lang="en-GB" b="0" i="1" smtClean="0"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1153" y="4177336"/>
                <a:ext cx="647485" cy="401970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3830673" y="3729224"/>
                <a:ext cx="649600" cy="4019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</m:e>
                      </m:rad>
                      <m:r>
                        <a:rPr lang="en-GB" b="0" i="1" smtClean="0">
                          <a:latin typeface="Cambria Math"/>
                        </a:rPr>
                        <m:t>h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0673" y="3729224"/>
                <a:ext cx="649600" cy="401970"/>
              </a:xfrm>
              <a:prstGeom prst="rect">
                <a:avLst/>
              </a:prstGeom>
              <a:blipFill rotWithShape="1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/>
          <p:cNvSpPr/>
          <p:nvPr/>
        </p:nvSpPr>
        <p:spPr>
          <a:xfrm>
            <a:off x="327999" y="4977016"/>
            <a:ext cx="8726023" cy="45719"/>
          </a:xfrm>
          <a:prstGeom prst="rect">
            <a:avLst/>
          </a:prstGeom>
          <a:pattFill prst="wdUpDiag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/>
          <p:cNvSpPr/>
          <p:nvPr/>
        </p:nvSpPr>
        <p:spPr>
          <a:xfrm rot="20243833">
            <a:off x="-113566" y="3095713"/>
            <a:ext cx="9560999" cy="45719"/>
          </a:xfrm>
          <a:prstGeom prst="rect">
            <a:avLst/>
          </a:prstGeom>
          <a:pattFill prst="wdDnDiag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6562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27" grpId="0"/>
      <p:bldP spid="32" grpId="0"/>
      <p:bldP spid="34" grpId="0"/>
      <p:bldP spid="35" grpId="0"/>
      <p:bldP spid="36" grpId="0"/>
      <p:bldP spid="37" grpId="0"/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52400" y="4502616"/>
                <a:ext cx="3986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𝑂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4502616"/>
                <a:ext cx="398699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3185242" y="119694"/>
            <a:ext cx="27735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The Obedient Ray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351748" y="873455"/>
                <a:ext cx="749273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 smtClean="0">
                    <a:latin typeface="Comic Sans MS" panose="030F0702030302020204" pitchFamily="66" charset="0"/>
                  </a:rPr>
                  <a:t>In the scenario </a:t>
                </a:r>
                <a:r>
                  <a:rPr lang="en-GB" sz="2000" dirty="0" smtClean="0">
                    <a:latin typeface="Comic Sans MS" panose="030F0702030302020204" pitchFamily="66" charset="0"/>
                  </a:rPr>
                  <a:t>previously shown </a:t>
                </a:r>
                <a:r>
                  <a:rPr lang="en-GB" sz="2000" dirty="0" smtClean="0">
                    <a:latin typeface="Comic Sans MS" panose="030F0702030302020204" pitchFamily="66" charset="0"/>
                  </a:rPr>
                  <a:t>we can define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/>
                      </a:rPr>
                      <m:t>𝑛</m:t>
                    </m:r>
                    <m:r>
                      <a:rPr lang="en-GB" sz="2000" i="1" dirty="0" smtClean="0">
                        <a:latin typeface="Cambria Math"/>
                      </a:rPr>
                      <m:t>=2</m:t>
                    </m:r>
                  </m:oMath>
                </a14:m>
                <a:r>
                  <a:rPr lang="en-GB" sz="2000" dirty="0" smtClean="0">
                    <a:latin typeface="Comic Sans MS" panose="030F0702030302020204" pitchFamily="66" charset="0"/>
                  </a:rPr>
                  <a:t>, i.e. the number of times the ray reflects off the upper mirror.</a:t>
                </a:r>
                <a:endParaRPr lang="en-GB" sz="2000" dirty="0"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748" y="873455"/>
                <a:ext cx="7492731" cy="707886"/>
              </a:xfrm>
              <a:prstGeom prst="rect">
                <a:avLst/>
              </a:prstGeom>
              <a:blipFill rotWithShape="1">
                <a:blip r:embed="rId3"/>
                <a:stretch>
                  <a:fillRect l="-895" t="-4310" r="-651" b="-146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51749" y="1817439"/>
                <a:ext cx="6062699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 smtClean="0">
                    <a:latin typeface="Comic Sans MS" panose="030F0702030302020204" pitchFamily="66" charset="0"/>
                  </a:rPr>
                  <a:t>What would the value of </a:t>
                </a:r>
                <a14:m>
                  <m:oMath xmlns:m="http://schemas.openxmlformats.org/officeDocument/2006/math">
                    <m:r>
                      <a:rPr lang="en-GB" sz="2000" i="1" smtClean="0"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r>
                  <a:rPr lang="en-GB" sz="2000" dirty="0" smtClean="0">
                    <a:latin typeface="Comic Sans MS" panose="030F0702030302020204" pitchFamily="66" charset="0"/>
                  </a:rPr>
                  <a:t> be if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/>
                      </a:rPr>
                      <m:t>𝑛</m:t>
                    </m:r>
                    <m:r>
                      <a:rPr lang="en-GB" sz="2000" i="1" dirty="0" smtClean="0">
                        <a:latin typeface="Cambria Math"/>
                      </a:rPr>
                      <m:t>=3, 4, 5</m:t>
                    </m:r>
                  </m:oMath>
                </a14:m>
                <a:r>
                  <a:rPr lang="en-GB" sz="2000" dirty="0" smtClean="0">
                    <a:latin typeface="Comic Sans MS" panose="030F0702030302020204" pitchFamily="66" charset="0"/>
                  </a:rPr>
                  <a:t>,… ?</a:t>
                </a:r>
              </a:p>
              <a:p>
                <a:endParaRPr lang="en-GB" sz="2000" dirty="0" smtClean="0">
                  <a:latin typeface="Comic Sans MS" panose="030F0702030302020204" pitchFamily="66" charset="0"/>
                </a:endParaRPr>
              </a:p>
              <a:p>
                <a:r>
                  <a:rPr lang="en-GB" sz="2000" dirty="0" smtClean="0">
                    <a:latin typeface="Comic Sans MS" panose="030F0702030302020204" pitchFamily="66" charset="0"/>
                  </a:rPr>
                  <a:t>Can you generalise?</a:t>
                </a:r>
                <a:endParaRPr lang="en-GB" sz="20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749" y="1817439"/>
                <a:ext cx="6062699" cy="1015663"/>
              </a:xfrm>
              <a:prstGeom prst="rect">
                <a:avLst/>
              </a:prstGeom>
              <a:blipFill rotWithShape="1">
                <a:blip r:embed="rId4"/>
                <a:stretch>
                  <a:fillRect l="-1107" t="-2994" b="-95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366482" y="4234863"/>
                <a:ext cx="3824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6482" y="4234863"/>
                <a:ext cx="382412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>
            <a:off x="551099" y="4548762"/>
            <a:ext cx="826535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551099" y="2770488"/>
            <a:ext cx="8265355" cy="177827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2341632" y="4179430"/>
            <a:ext cx="0" cy="36933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 flipV="1">
            <a:off x="2341632" y="4179430"/>
            <a:ext cx="843610" cy="36933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3185242" y="3807717"/>
            <a:ext cx="868143" cy="74104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053385" y="3807717"/>
            <a:ext cx="1905373" cy="74104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5958758" y="2988852"/>
            <a:ext cx="1885721" cy="15599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7844479" y="2988852"/>
            <a:ext cx="114939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oup 47"/>
          <p:cNvGrpSpPr/>
          <p:nvPr/>
        </p:nvGrpSpPr>
        <p:grpSpPr>
          <a:xfrm>
            <a:off x="1715506" y="3181109"/>
            <a:ext cx="1560740" cy="1484215"/>
            <a:chOff x="1715506" y="3631493"/>
            <a:chExt cx="1560740" cy="1484215"/>
          </a:xfrm>
        </p:grpSpPr>
        <p:sp>
          <p:nvSpPr>
            <p:cNvPr id="35" name="Arc 34"/>
            <p:cNvSpPr/>
            <p:nvPr/>
          </p:nvSpPr>
          <p:spPr>
            <a:xfrm rot="1484503">
              <a:off x="1994207" y="3967988"/>
              <a:ext cx="619932" cy="1147720"/>
            </a:xfrm>
            <a:prstGeom prst="arc">
              <a:avLst>
                <a:gd name="adj1" fmla="val 16088469"/>
                <a:gd name="adj2" fmla="val 0"/>
              </a:avLst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1715506" y="3631493"/>
                  <a:ext cx="100117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/>
                          </a:rPr>
                          <m:t>90</m:t>
                        </m:r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°−</m:t>
                        </m:r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𝛼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15506" y="3631493"/>
                  <a:ext cx="1001172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7" name="Arc 36"/>
            <p:cNvSpPr/>
            <p:nvPr/>
          </p:nvSpPr>
          <p:spPr>
            <a:xfrm rot="13313929">
              <a:off x="1939832" y="3780443"/>
              <a:ext cx="1336414" cy="1107502"/>
            </a:xfrm>
            <a:prstGeom prst="arc">
              <a:avLst>
                <a:gd name="adj1" fmla="val 16200000"/>
                <a:gd name="adj2" fmla="val 20678423"/>
              </a:avLst>
            </a:prstGeom>
            <a:ln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3369186" y="2814885"/>
            <a:ext cx="1492500" cy="1497863"/>
            <a:chOff x="3369186" y="3265269"/>
            <a:chExt cx="1492500" cy="1497863"/>
          </a:xfrm>
        </p:grpSpPr>
        <p:sp>
          <p:nvSpPr>
            <p:cNvPr id="41" name="Arc 40"/>
            <p:cNvSpPr/>
            <p:nvPr/>
          </p:nvSpPr>
          <p:spPr>
            <a:xfrm rot="1484503">
              <a:off x="3661535" y="3615412"/>
              <a:ext cx="619932" cy="1147720"/>
            </a:xfrm>
            <a:prstGeom prst="arc">
              <a:avLst>
                <a:gd name="adj1" fmla="val 16088469"/>
                <a:gd name="adj2" fmla="val 0"/>
              </a:avLst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3369186" y="3265269"/>
                  <a:ext cx="112941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/>
                          </a:rPr>
                          <m:t>90</m:t>
                        </m:r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°−3</m:t>
                        </m:r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𝛼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69186" y="3265269"/>
                  <a:ext cx="1129412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3" name="Arc 42"/>
            <p:cNvSpPr/>
            <p:nvPr/>
          </p:nvSpPr>
          <p:spPr>
            <a:xfrm rot="13313929">
              <a:off x="3525272" y="3427867"/>
              <a:ext cx="1336414" cy="1107502"/>
            </a:xfrm>
            <a:prstGeom prst="arc">
              <a:avLst>
                <a:gd name="adj1" fmla="val 16200000"/>
                <a:gd name="adj2" fmla="val 20678423"/>
              </a:avLst>
            </a:prstGeom>
            <a:ln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7192898" y="1970981"/>
            <a:ext cx="1478852" cy="1443271"/>
            <a:chOff x="7192898" y="2421365"/>
            <a:chExt cx="1478852" cy="1443271"/>
          </a:xfrm>
        </p:grpSpPr>
        <p:sp>
          <p:nvSpPr>
            <p:cNvPr id="44" name="Arc 43"/>
            <p:cNvSpPr/>
            <p:nvPr/>
          </p:nvSpPr>
          <p:spPr>
            <a:xfrm rot="1484503">
              <a:off x="7744559" y="2716916"/>
              <a:ext cx="619932" cy="1147720"/>
            </a:xfrm>
            <a:prstGeom prst="arc">
              <a:avLst>
                <a:gd name="adj1" fmla="val 16088469"/>
                <a:gd name="adj2" fmla="val 0"/>
              </a:avLst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7192898" y="2421365"/>
                  <a:ext cx="112941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/>
                          </a:rPr>
                          <m:t>90</m:t>
                        </m:r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°−5</m:t>
                        </m:r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𝛼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92898" y="2421365"/>
                  <a:ext cx="1129412" cy="3693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6" name="Arc 45"/>
            <p:cNvSpPr/>
            <p:nvPr/>
          </p:nvSpPr>
          <p:spPr>
            <a:xfrm rot="13313929">
              <a:off x="7335336" y="2597611"/>
              <a:ext cx="1336414" cy="1107502"/>
            </a:xfrm>
            <a:prstGeom prst="arc">
              <a:avLst>
                <a:gd name="adj1" fmla="val 16200000"/>
                <a:gd name="adj2" fmla="val 20678423"/>
              </a:avLst>
            </a:prstGeom>
            <a:ln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1563555" y="3941349"/>
            <a:ext cx="924555" cy="1303716"/>
            <a:chOff x="1563555" y="4391733"/>
            <a:chExt cx="924555" cy="130371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/>
                <p:cNvSpPr txBox="1"/>
                <p:nvPr/>
              </p:nvSpPr>
              <p:spPr>
                <a:xfrm>
                  <a:off x="1826962" y="5326117"/>
                  <a:ext cx="51065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2</m:t>
                        </m:r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𝛼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26962" y="5326117"/>
                  <a:ext cx="510653" cy="36933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8" name="Arc 37"/>
            <p:cNvSpPr/>
            <p:nvPr/>
          </p:nvSpPr>
          <p:spPr>
            <a:xfrm rot="3883334">
              <a:off x="1450819" y="4504469"/>
              <a:ext cx="1150028" cy="924555"/>
            </a:xfrm>
            <a:prstGeom prst="arc">
              <a:avLst/>
            </a:prstGeom>
            <a:ln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2289171" y="4052805"/>
            <a:ext cx="924555" cy="1303716"/>
            <a:chOff x="2289171" y="4503189"/>
            <a:chExt cx="924555" cy="130371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/>
                <p:cNvSpPr txBox="1"/>
                <p:nvPr/>
              </p:nvSpPr>
              <p:spPr>
                <a:xfrm>
                  <a:off x="2552578" y="5437573"/>
                  <a:ext cx="51065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4</m:t>
                        </m:r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𝛼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49" name="TextBox 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52578" y="5437573"/>
                  <a:ext cx="510653" cy="369332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0" name="Arc 49"/>
            <p:cNvSpPr/>
            <p:nvPr/>
          </p:nvSpPr>
          <p:spPr>
            <a:xfrm rot="3883334">
              <a:off x="2176435" y="4615925"/>
              <a:ext cx="1150028" cy="924555"/>
            </a:xfrm>
            <a:prstGeom prst="arc">
              <a:avLst/>
            </a:prstGeom>
            <a:ln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3004759" y="3421020"/>
            <a:ext cx="1131151" cy="1679057"/>
            <a:chOff x="3004759" y="3871404"/>
            <a:chExt cx="1131151" cy="167905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/>
                <p:cNvSpPr txBox="1"/>
                <p:nvPr/>
              </p:nvSpPr>
              <p:spPr>
                <a:xfrm>
                  <a:off x="3426050" y="5181129"/>
                  <a:ext cx="62476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6</m:t>
                        </m:r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𝛼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51" name="TextBox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26050" y="5181129"/>
                  <a:ext cx="624761" cy="369332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2" name="Arc 51"/>
            <p:cNvSpPr/>
            <p:nvPr/>
          </p:nvSpPr>
          <p:spPr>
            <a:xfrm rot="3883334">
              <a:off x="2808549" y="4067614"/>
              <a:ext cx="1523572" cy="1131151"/>
            </a:xfrm>
            <a:prstGeom prst="arc">
              <a:avLst/>
            </a:prstGeom>
            <a:ln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5059715" y="4039157"/>
            <a:ext cx="924555" cy="1358308"/>
            <a:chOff x="5059715" y="4489541"/>
            <a:chExt cx="924555" cy="135830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/>
                <p:cNvSpPr txBox="1"/>
                <p:nvPr/>
              </p:nvSpPr>
              <p:spPr>
                <a:xfrm>
                  <a:off x="5350418" y="5478517"/>
                  <a:ext cx="51065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8</m:t>
                        </m:r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𝛼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53" name="TextBox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50418" y="5478517"/>
                  <a:ext cx="510653" cy="369332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4" name="Arc 53"/>
            <p:cNvSpPr/>
            <p:nvPr/>
          </p:nvSpPr>
          <p:spPr>
            <a:xfrm rot="3883334">
              <a:off x="4946979" y="4602277"/>
              <a:ext cx="1150028" cy="924555"/>
            </a:xfrm>
            <a:prstGeom prst="arc">
              <a:avLst/>
            </a:prstGeom>
            <a:ln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6564543" y="1707966"/>
            <a:ext cx="1578017" cy="3555291"/>
            <a:chOff x="6564543" y="2158350"/>
            <a:chExt cx="1578017" cy="355529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/>
                <p:cNvSpPr txBox="1"/>
                <p:nvPr/>
              </p:nvSpPr>
              <p:spPr>
                <a:xfrm>
                  <a:off x="7366904" y="5344309"/>
                  <a:ext cx="77565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10</m:t>
                        </m:r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𝛼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55" name="TextBox 5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66904" y="5344309"/>
                  <a:ext cx="775656" cy="369332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6" name="Arc 55"/>
            <p:cNvSpPr/>
            <p:nvPr/>
          </p:nvSpPr>
          <p:spPr>
            <a:xfrm rot="3883334">
              <a:off x="5527187" y="3195706"/>
              <a:ext cx="3479066" cy="1404353"/>
            </a:xfrm>
            <a:prstGeom prst="arc">
              <a:avLst/>
            </a:prstGeom>
            <a:ln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1779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52400" y="4502616"/>
                <a:ext cx="3986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𝑂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4502616"/>
                <a:ext cx="398699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3185242" y="119694"/>
            <a:ext cx="27735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The Obedient Ray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366482" y="4234863"/>
                <a:ext cx="3824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6482" y="4234863"/>
                <a:ext cx="382412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>
            <a:off x="551099" y="4548762"/>
            <a:ext cx="826535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551099" y="2770488"/>
            <a:ext cx="8265355" cy="177827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2341632" y="4179430"/>
            <a:ext cx="0" cy="36933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 flipV="1">
            <a:off x="2341632" y="4179430"/>
            <a:ext cx="843610" cy="36933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3185242" y="3807717"/>
            <a:ext cx="868143" cy="74104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053385" y="3807717"/>
            <a:ext cx="1905373" cy="74104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5958758" y="2988852"/>
            <a:ext cx="1885721" cy="15599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7844479" y="2988852"/>
            <a:ext cx="114939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oup 47"/>
          <p:cNvGrpSpPr/>
          <p:nvPr/>
        </p:nvGrpSpPr>
        <p:grpSpPr>
          <a:xfrm>
            <a:off x="1715506" y="3181109"/>
            <a:ext cx="1560740" cy="1484215"/>
            <a:chOff x="1715506" y="3631493"/>
            <a:chExt cx="1560740" cy="1484215"/>
          </a:xfrm>
        </p:grpSpPr>
        <p:sp>
          <p:nvSpPr>
            <p:cNvPr id="35" name="Arc 34"/>
            <p:cNvSpPr/>
            <p:nvPr/>
          </p:nvSpPr>
          <p:spPr>
            <a:xfrm rot="1484503">
              <a:off x="1994207" y="3967988"/>
              <a:ext cx="619932" cy="1147720"/>
            </a:xfrm>
            <a:prstGeom prst="arc">
              <a:avLst>
                <a:gd name="adj1" fmla="val 16088469"/>
                <a:gd name="adj2" fmla="val 0"/>
              </a:avLst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1715506" y="3631493"/>
                  <a:ext cx="100117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/>
                          </a:rPr>
                          <m:t>90</m:t>
                        </m:r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°−</m:t>
                        </m:r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𝛼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15506" y="3631493"/>
                  <a:ext cx="1001172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7" name="Arc 36"/>
            <p:cNvSpPr/>
            <p:nvPr/>
          </p:nvSpPr>
          <p:spPr>
            <a:xfrm rot="13313929">
              <a:off x="1939832" y="3780443"/>
              <a:ext cx="1336414" cy="1107502"/>
            </a:xfrm>
            <a:prstGeom prst="arc">
              <a:avLst>
                <a:gd name="adj1" fmla="val 16200000"/>
                <a:gd name="adj2" fmla="val 20678423"/>
              </a:avLst>
            </a:prstGeom>
            <a:ln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3369186" y="2814885"/>
            <a:ext cx="1492500" cy="1497863"/>
            <a:chOff x="3369186" y="3265269"/>
            <a:chExt cx="1492500" cy="1497863"/>
          </a:xfrm>
        </p:grpSpPr>
        <p:sp>
          <p:nvSpPr>
            <p:cNvPr id="41" name="Arc 40"/>
            <p:cNvSpPr/>
            <p:nvPr/>
          </p:nvSpPr>
          <p:spPr>
            <a:xfrm rot="1484503">
              <a:off x="3661535" y="3615412"/>
              <a:ext cx="619932" cy="1147720"/>
            </a:xfrm>
            <a:prstGeom prst="arc">
              <a:avLst>
                <a:gd name="adj1" fmla="val 16088469"/>
                <a:gd name="adj2" fmla="val 0"/>
              </a:avLst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3369186" y="3265269"/>
                  <a:ext cx="112941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/>
                          </a:rPr>
                          <m:t>90</m:t>
                        </m:r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°−3</m:t>
                        </m:r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𝛼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69186" y="3265269"/>
                  <a:ext cx="1129412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3" name="Arc 42"/>
            <p:cNvSpPr/>
            <p:nvPr/>
          </p:nvSpPr>
          <p:spPr>
            <a:xfrm rot="13313929">
              <a:off x="3525272" y="3427867"/>
              <a:ext cx="1336414" cy="1107502"/>
            </a:xfrm>
            <a:prstGeom prst="arc">
              <a:avLst>
                <a:gd name="adj1" fmla="val 16200000"/>
                <a:gd name="adj2" fmla="val 20678423"/>
              </a:avLst>
            </a:prstGeom>
            <a:ln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7192898" y="1970981"/>
            <a:ext cx="1478852" cy="1443271"/>
            <a:chOff x="7192898" y="2421365"/>
            <a:chExt cx="1478852" cy="1443271"/>
          </a:xfrm>
        </p:grpSpPr>
        <p:sp>
          <p:nvSpPr>
            <p:cNvPr id="44" name="Arc 43"/>
            <p:cNvSpPr/>
            <p:nvPr/>
          </p:nvSpPr>
          <p:spPr>
            <a:xfrm rot="1484503">
              <a:off x="7744559" y="2716916"/>
              <a:ext cx="619932" cy="1147720"/>
            </a:xfrm>
            <a:prstGeom prst="arc">
              <a:avLst>
                <a:gd name="adj1" fmla="val 16088469"/>
                <a:gd name="adj2" fmla="val 0"/>
              </a:avLst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7192898" y="2421365"/>
                  <a:ext cx="112941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/>
                          </a:rPr>
                          <m:t>90</m:t>
                        </m:r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°−5</m:t>
                        </m:r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𝛼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92898" y="2421365"/>
                  <a:ext cx="1129412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6" name="Arc 45"/>
            <p:cNvSpPr/>
            <p:nvPr/>
          </p:nvSpPr>
          <p:spPr>
            <a:xfrm rot="13313929">
              <a:off x="7335336" y="2597611"/>
              <a:ext cx="1336414" cy="1107502"/>
            </a:xfrm>
            <a:prstGeom prst="arc">
              <a:avLst>
                <a:gd name="adj1" fmla="val 16200000"/>
                <a:gd name="adj2" fmla="val 20678423"/>
              </a:avLst>
            </a:prstGeom>
            <a:ln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23195" y="700654"/>
            <a:ext cx="4053022" cy="3529691"/>
            <a:chOff x="123195" y="700654"/>
            <a:chExt cx="4053022" cy="352969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Box 64"/>
                <p:cNvSpPr txBox="1"/>
                <p:nvPr/>
              </p:nvSpPr>
              <p:spPr>
                <a:xfrm>
                  <a:off x="123195" y="700656"/>
                  <a:ext cx="4053022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2000" dirty="0" smtClean="0">
                      <a:latin typeface="Comic Sans MS" panose="030F0702030302020204" pitchFamily="66" charset="0"/>
                    </a:rPr>
                    <a:t>For </a:t>
                  </a:r>
                  <a14:m>
                    <m:oMath xmlns:m="http://schemas.openxmlformats.org/officeDocument/2006/math">
                      <m:r>
                        <a:rPr lang="en-GB" sz="2000" i="1" dirty="0" smtClean="0">
                          <a:latin typeface="Cambria Math"/>
                        </a:rPr>
                        <m:t>𝑛</m:t>
                      </m:r>
                      <m:r>
                        <a:rPr lang="en-GB" sz="2000" i="1" dirty="0" smtClean="0">
                          <a:latin typeface="Cambria Math"/>
                        </a:rPr>
                        <m:t>=1</m:t>
                      </m:r>
                    </m:oMath>
                  </a14:m>
                  <a:r>
                    <a:rPr lang="en-GB" sz="2000" dirty="0" smtClean="0">
                      <a:latin typeface="Comic Sans MS" panose="030F0702030302020204" pitchFamily="66" charset="0"/>
                    </a:rPr>
                    <a:t> , </a:t>
                  </a:r>
                  <a14:m>
                    <m:oMath xmlns:m="http://schemas.openxmlformats.org/officeDocument/2006/math">
                      <m:r>
                        <a:rPr lang="en-GB" sz="2000" b="0" i="1" smtClean="0">
                          <a:latin typeface="Cambria Math"/>
                        </a:rPr>
                        <m:t>90</m:t>
                      </m:r>
                      <m:r>
                        <a:rPr lang="en-GB" sz="2000" b="0" i="1" smtClean="0">
                          <a:latin typeface="Cambria Math"/>
                          <a:ea typeface="Cambria Math"/>
                        </a:rPr>
                        <m:t>°−</m:t>
                      </m:r>
                      <m:r>
                        <a:rPr lang="en-GB" sz="2000" b="0" i="1" smtClean="0">
                          <a:latin typeface="Cambria Math"/>
                          <a:ea typeface="Cambria Math"/>
                        </a:rPr>
                        <m:t>𝛼</m:t>
                      </m:r>
                    </m:oMath>
                  </a14:m>
                  <a:r>
                    <a:rPr lang="en-GB" sz="2000" dirty="0" smtClean="0">
                      <a:latin typeface="Comic Sans MS" panose="030F0702030302020204" pitchFamily="66" charset="0"/>
                    </a:rPr>
                    <a:t> is equal to </a:t>
                  </a:r>
                  <a14:m>
                    <m:oMath xmlns:m="http://schemas.openxmlformats.org/officeDocument/2006/math">
                      <m:r>
                        <a:rPr lang="en-GB" sz="2000" i="1" smtClean="0">
                          <a:latin typeface="Cambria Math"/>
                          <a:ea typeface="Cambria Math"/>
                        </a:rPr>
                        <m:t>𝛼</m:t>
                      </m:r>
                    </m:oMath>
                  </a14:m>
                  <a:endParaRPr lang="en-GB" sz="2000" dirty="0">
                    <a:latin typeface="Comic Sans MS" panose="030F0702030302020204" pitchFamily="66" charset="0"/>
                  </a:endParaRPr>
                </a:p>
              </p:txBody>
            </p:sp>
          </mc:Choice>
          <mc:Fallback xmlns="">
            <p:sp>
              <p:nvSpPr>
                <p:cNvPr id="65" name="TextBox 6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3195" y="700656"/>
                  <a:ext cx="4053022" cy="40011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l="-1504" t="-7576" b="-2575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4" name="Arc 63"/>
            <p:cNvSpPr/>
            <p:nvPr/>
          </p:nvSpPr>
          <p:spPr>
            <a:xfrm flipV="1">
              <a:off x="1557688" y="700654"/>
              <a:ext cx="2345587" cy="3529691"/>
            </a:xfrm>
            <a:prstGeom prst="arc">
              <a:avLst>
                <a:gd name="adj1" fmla="val 16200000"/>
                <a:gd name="adj2" fmla="val 3883396"/>
              </a:avLst>
            </a:prstGeom>
            <a:ln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810479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52400" y="4502616"/>
                <a:ext cx="3986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𝑂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4502616"/>
                <a:ext cx="398699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3185242" y="119694"/>
            <a:ext cx="27735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The Obedient Ray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366482" y="4234863"/>
                <a:ext cx="3824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6482" y="4234863"/>
                <a:ext cx="382412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>
            <a:off x="551099" y="4548762"/>
            <a:ext cx="826535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551099" y="2770488"/>
            <a:ext cx="8265355" cy="177827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2341632" y="4179430"/>
            <a:ext cx="0" cy="36933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 flipV="1">
            <a:off x="2341632" y="4179430"/>
            <a:ext cx="843610" cy="36933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3185242" y="3807717"/>
            <a:ext cx="868143" cy="74104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053385" y="3807717"/>
            <a:ext cx="1905373" cy="74104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5958758" y="2988852"/>
            <a:ext cx="1885721" cy="15599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7844479" y="2988852"/>
            <a:ext cx="114939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oup 47"/>
          <p:cNvGrpSpPr/>
          <p:nvPr/>
        </p:nvGrpSpPr>
        <p:grpSpPr>
          <a:xfrm>
            <a:off x="1715506" y="3181109"/>
            <a:ext cx="1560740" cy="1484215"/>
            <a:chOff x="1715506" y="3631493"/>
            <a:chExt cx="1560740" cy="1484215"/>
          </a:xfrm>
        </p:grpSpPr>
        <p:sp>
          <p:nvSpPr>
            <p:cNvPr id="35" name="Arc 34"/>
            <p:cNvSpPr/>
            <p:nvPr/>
          </p:nvSpPr>
          <p:spPr>
            <a:xfrm rot="1484503">
              <a:off x="1994207" y="3967988"/>
              <a:ext cx="619932" cy="1147720"/>
            </a:xfrm>
            <a:prstGeom prst="arc">
              <a:avLst>
                <a:gd name="adj1" fmla="val 16088469"/>
                <a:gd name="adj2" fmla="val 0"/>
              </a:avLst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1715506" y="3631493"/>
                  <a:ext cx="100117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/>
                          </a:rPr>
                          <m:t>90</m:t>
                        </m:r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°−</m:t>
                        </m:r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𝛼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15506" y="3631493"/>
                  <a:ext cx="1001172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7" name="Arc 36"/>
            <p:cNvSpPr/>
            <p:nvPr/>
          </p:nvSpPr>
          <p:spPr>
            <a:xfrm rot="13313929">
              <a:off x="1939832" y="3780443"/>
              <a:ext cx="1336414" cy="1107502"/>
            </a:xfrm>
            <a:prstGeom prst="arc">
              <a:avLst>
                <a:gd name="adj1" fmla="val 16200000"/>
                <a:gd name="adj2" fmla="val 20678423"/>
              </a:avLst>
            </a:prstGeom>
            <a:ln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3369186" y="2814885"/>
            <a:ext cx="1492500" cy="1497863"/>
            <a:chOff x="3369186" y="3265269"/>
            <a:chExt cx="1492500" cy="1497863"/>
          </a:xfrm>
        </p:grpSpPr>
        <p:sp>
          <p:nvSpPr>
            <p:cNvPr id="41" name="Arc 40"/>
            <p:cNvSpPr/>
            <p:nvPr/>
          </p:nvSpPr>
          <p:spPr>
            <a:xfrm rot="1484503">
              <a:off x="3661535" y="3615412"/>
              <a:ext cx="619932" cy="1147720"/>
            </a:xfrm>
            <a:prstGeom prst="arc">
              <a:avLst>
                <a:gd name="adj1" fmla="val 16088469"/>
                <a:gd name="adj2" fmla="val 0"/>
              </a:avLst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3369186" y="3265269"/>
                  <a:ext cx="112941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/>
                          </a:rPr>
                          <m:t>90</m:t>
                        </m:r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°−3</m:t>
                        </m:r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𝛼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69186" y="3265269"/>
                  <a:ext cx="1129412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3" name="Arc 42"/>
            <p:cNvSpPr/>
            <p:nvPr/>
          </p:nvSpPr>
          <p:spPr>
            <a:xfrm rot="13313929">
              <a:off x="3525272" y="3427867"/>
              <a:ext cx="1336414" cy="1107502"/>
            </a:xfrm>
            <a:prstGeom prst="arc">
              <a:avLst>
                <a:gd name="adj1" fmla="val 16200000"/>
                <a:gd name="adj2" fmla="val 20678423"/>
              </a:avLst>
            </a:prstGeom>
            <a:ln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7192898" y="1970981"/>
            <a:ext cx="1478852" cy="1443271"/>
            <a:chOff x="7192898" y="2421365"/>
            <a:chExt cx="1478852" cy="1443271"/>
          </a:xfrm>
        </p:grpSpPr>
        <p:sp>
          <p:nvSpPr>
            <p:cNvPr id="44" name="Arc 43"/>
            <p:cNvSpPr/>
            <p:nvPr/>
          </p:nvSpPr>
          <p:spPr>
            <a:xfrm rot="1484503">
              <a:off x="7744559" y="2716916"/>
              <a:ext cx="619932" cy="1147720"/>
            </a:xfrm>
            <a:prstGeom prst="arc">
              <a:avLst>
                <a:gd name="adj1" fmla="val 16088469"/>
                <a:gd name="adj2" fmla="val 0"/>
              </a:avLst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7192898" y="2421365"/>
                  <a:ext cx="112941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/>
                          </a:rPr>
                          <m:t>90</m:t>
                        </m:r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°−5</m:t>
                        </m:r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𝛼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92898" y="2421365"/>
                  <a:ext cx="1129412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6" name="Arc 45"/>
            <p:cNvSpPr/>
            <p:nvPr/>
          </p:nvSpPr>
          <p:spPr>
            <a:xfrm rot="13313929">
              <a:off x="7335336" y="2597611"/>
              <a:ext cx="1336414" cy="1107502"/>
            </a:xfrm>
            <a:prstGeom prst="arc">
              <a:avLst>
                <a:gd name="adj1" fmla="val 16200000"/>
                <a:gd name="adj2" fmla="val 20678423"/>
              </a:avLst>
            </a:prstGeom>
            <a:ln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123195" y="700656"/>
                <a:ext cx="405302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 smtClean="0">
                    <a:latin typeface="Comic Sans MS" panose="030F0702030302020204" pitchFamily="66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/>
                      </a:rPr>
                      <m:t>𝑛</m:t>
                    </m:r>
                    <m:r>
                      <a:rPr lang="en-GB" sz="2000" i="1" dirty="0" smtClean="0">
                        <a:latin typeface="Cambria Math"/>
                      </a:rPr>
                      <m:t>=1</m:t>
                    </m:r>
                  </m:oMath>
                </a14:m>
                <a:r>
                  <a:rPr lang="en-GB" sz="2000" dirty="0" smtClean="0">
                    <a:latin typeface="Comic Sans MS" panose="030F0702030302020204" pitchFamily="66" charset="0"/>
                  </a:rPr>
                  <a:t> ,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/>
                      </a:rPr>
                      <m:t>90</m:t>
                    </m:r>
                    <m:r>
                      <a:rPr lang="en-GB" sz="2000" b="0" i="1" smtClean="0">
                        <a:latin typeface="Cambria Math"/>
                        <a:ea typeface="Cambria Math"/>
                      </a:rPr>
                      <m:t>°−</m:t>
                    </m:r>
                    <m:r>
                      <a:rPr lang="en-GB" sz="2000" b="0" i="1" smtClean="0"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r>
                  <a:rPr lang="en-GB" sz="2000" dirty="0" smtClean="0">
                    <a:latin typeface="Comic Sans MS" panose="030F0702030302020204" pitchFamily="66" charset="0"/>
                  </a:rPr>
                  <a:t> is equal to </a:t>
                </a:r>
                <a14:m>
                  <m:oMath xmlns:m="http://schemas.openxmlformats.org/officeDocument/2006/math">
                    <m:r>
                      <a:rPr lang="en-GB" sz="2000" i="1" smtClean="0"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endParaRPr lang="en-GB" sz="20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195" y="700656"/>
                <a:ext cx="4053022" cy="400110"/>
              </a:xfrm>
              <a:prstGeom prst="rect">
                <a:avLst/>
              </a:prstGeom>
              <a:blipFill rotWithShape="1">
                <a:blip r:embed="rId7"/>
                <a:stretch>
                  <a:fillRect l="-1504" t="-7576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Arc 63"/>
          <p:cNvSpPr/>
          <p:nvPr/>
        </p:nvSpPr>
        <p:spPr>
          <a:xfrm flipV="1">
            <a:off x="3236392" y="304862"/>
            <a:ext cx="2345587" cy="3529691"/>
          </a:xfrm>
          <a:prstGeom prst="arc">
            <a:avLst>
              <a:gd name="adj1" fmla="val 16200000"/>
              <a:gd name="adj2" fmla="val 1491085"/>
            </a:avLst>
          </a:prstGeom>
          <a:ln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063483" y="1126016"/>
                <a:ext cx="405302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 smtClean="0">
                    <a:latin typeface="Comic Sans MS" panose="030F0702030302020204" pitchFamily="66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/>
                      </a:rPr>
                      <m:t>𝑛</m:t>
                    </m:r>
                    <m:r>
                      <a:rPr lang="en-GB" sz="2000" i="1" dirty="0" smtClean="0">
                        <a:latin typeface="Cambria Math"/>
                      </a:rPr>
                      <m:t>=2</m:t>
                    </m:r>
                  </m:oMath>
                </a14:m>
                <a:r>
                  <a:rPr lang="en-GB" sz="2000" dirty="0" smtClean="0">
                    <a:latin typeface="Comic Sans MS" panose="030F0702030302020204" pitchFamily="66" charset="0"/>
                  </a:rPr>
                  <a:t> ,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/>
                      </a:rPr>
                      <m:t>90</m:t>
                    </m:r>
                    <m:r>
                      <a:rPr lang="en-GB" sz="2000" b="0" i="1" smtClean="0">
                        <a:latin typeface="Cambria Math"/>
                        <a:ea typeface="Cambria Math"/>
                      </a:rPr>
                      <m:t>°−3</m:t>
                    </m:r>
                    <m:r>
                      <a:rPr lang="en-GB" sz="2000" b="0" i="1" smtClean="0"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r>
                  <a:rPr lang="en-GB" sz="2000" dirty="0" smtClean="0">
                    <a:latin typeface="Comic Sans MS" panose="030F0702030302020204" pitchFamily="66" charset="0"/>
                  </a:rPr>
                  <a:t> is equal to </a:t>
                </a:r>
                <a14:m>
                  <m:oMath xmlns:m="http://schemas.openxmlformats.org/officeDocument/2006/math">
                    <m:r>
                      <a:rPr lang="en-GB" sz="2000" i="1" smtClean="0"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endParaRPr lang="en-GB" sz="20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3483" y="1126016"/>
                <a:ext cx="4053022" cy="400110"/>
              </a:xfrm>
              <a:prstGeom prst="rect">
                <a:avLst/>
              </a:prstGeom>
              <a:blipFill rotWithShape="1">
                <a:blip r:embed="rId8"/>
                <a:stretch>
                  <a:fillRect l="-1504" t="-7692" b="-2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6491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52400" y="4502616"/>
                <a:ext cx="3986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𝑂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4502616"/>
                <a:ext cx="398699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3185242" y="119694"/>
            <a:ext cx="27735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The Obedient Ray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366482" y="4234863"/>
                <a:ext cx="3824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6482" y="4234863"/>
                <a:ext cx="382412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>
            <a:off x="551099" y="4548762"/>
            <a:ext cx="826535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551099" y="2770488"/>
            <a:ext cx="8265355" cy="177827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2341632" y="4179430"/>
            <a:ext cx="0" cy="36933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 flipV="1">
            <a:off x="2341632" y="4179430"/>
            <a:ext cx="843610" cy="36933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3185242" y="3807717"/>
            <a:ext cx="868143" cy="74104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053385" y="3807717"/>
            <a:ext cx="1905373" cy="74104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5958758" y="2988852"/>
            <a:ext cx="1885721" cy="15599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7844479" y="2988852"/>
            <a:ext cx="114939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oup 47"/>
          <p:cNvGrpSpPr/>
          <p:nvPr/>
        </p:nvGrpSpPr>
        <p:grpSpPr>
          <a:xfrm>
            <a:off x="1715506" y="3181109"/>
            <a:ext cx="1560740" cy="1484215"/>
            <a:chOff x="1715506" y="3631493"/>
            <a:chExt cx="1560740" cy="1484215"/>
          </a:xfrm>
        </p:grpSpPr>
        <p:sp>
          <p:nvSpPr>
            <p:cNvPr id="35" name="Arc 34"/>
            <p:cNvSpPr/>
            <p:nvPr/>
          </p:nvSpPr>
          <p:spPr>
            <a:xfrm rot="1484503">
              <a:off x="1994207" y="3967988"/>
              <a:ext cx="619932" cy="1147720"/>
            </a:xfrm>
            <a:prstGeom prst="arc">
              <a:avLst>
                <a:gd name="adj1" fmla="val 16088469"/>
                <a:gd name="adj2" fmla="val 0"/>
              </a:avLst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1715506" y="3631493"/>
                  <a:ext cx="100117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/>
                          </a:rPr>
                          <m:t>90</m:t>
                        </m:r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°−</m:t>
                        </m:r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𝛼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15506" y="3631493"/>
                  <a:ext cx="1001172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7" name="Arc 36"/>
            <p:cNvSpPr/>
            <p:nvPr/>
          </p:nvSpPr>
          <p:spPr>
            <a:xfrm rot="13313929">
              <a:off x="1939832" y="3780443"/>
              <a:ext cx="1336414" cy="1107502"/>
            </a:xfrm>
            <a:prstGeom prst="arc">
              <a:avLst>
                <a:gd name="adj1" fmla="val 16200000"/>
                <a:gd name="adj2" fmla="val 20678423"/>
              </a:avLst>
            </a:prstGeom>
            <a:ln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3369186" y="2814885"/>
            <a:ext cx="1492500" cy="1497863"/>
            <a:chOff x="3369186" y="3265269"/>
            <a:chExt cx="1492500" cy="1497863"/>
          </a:xfrm>
        </p:grpSpPr>
        <p:sp>
          <p:nvSpPr>
            <p:cNvPr id="41" name="Arc 40"/>
            <p:cNvSpPr/>
            <p:nvPr/>
          </p:nvSpPr>
          <p:spPr>
            <a:xfrm rot="1484503">
              <a:off x="3661535" y="3615412"/>
              <a:ext cx="619932" cy="1147720"/>
            </a:xfrm>
            <a:prstGeom prst="arc">
              <a:avLst>
                <a:gd name="adj1" fmla="val 16088469"/>
                <a:gd name="adj2" fmla="val 0"/>
              </a:avLst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3369186" y="3265269"/>
                  <a:ext cx="112941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/>
                          </a:rPr>
                          <m:t>90</m:t>
                        </m:r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°−3</m:t>
                        </m:r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𝛼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69186" y="3265269"/>
                  <a:ext cx="1129412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3" name="Arc 42"/>
            <p:cNvSpPr/>
            <p:nvPr/>
          </p:nvSpPr>
          <p:spPr>
            <a:xfrm rot="13313929">
              <a:off x="3525272" y="3427867"/>
              <a:ext cx="1336414" cy="1107502"/>
            </a:xfrm>
            <a:prstGeom prst="arc">
              <a:avLst>
                <a:gd name="adj1" fmla="val 16200000"/>
                <a:gd name="adj2" fmla="val 20678423"/>
              </a:avLst>
            </a:prstGeom>
            <a:ln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7192898" y="1970981"/>
            <a:ext cx="1478852" cy="1443271"/>
            <a:chOff x="7192898" y="2421365"/>
            <a:chExt cx="1478852" cy="1443271"/>
          </a:xfrm>
        </p:grpSpPr>
        <p:sp>
          <p:nvSpPr>
            <p:cNvPr id="44" name="Arc 43"/>
            <p:cNvSpPr/>
            <p:nvPr/>
          </p:nvSpPr>
          <p:spPr>
            <a:xfrm rot="1484503">
              <a:off x="7744559" y="2716916"/>
              <a:ext cx="619932" cy="1147720"/>
            </a:xfrm>
            <a:prstGeom prst="arc">
              <a:avLst>
                <a:gd name="adj1" fmla="val 16088469"/>
                <a:gd name="adj2" fmla="val 0"/>
              </a:avLst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7192898" y="2421365"/>
                  <a:ext cx="112941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/>
                          </a:rPr>
                          <m:t>90</m:t>
                        </m:r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°−5</m:t>
                        </m:r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𝛼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92898" y="2421365"/>
                  <a:ext cx="1129412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6" name="Arc 45"/>
            <p:cNvSpPr/>
            <p:nvPr/>
          </p:nvSpPr>
          <p:spPr>
            <a:xfrm rot="13313929">
              <a:off x="7335336" y="2597611"/>
              <a:ext cx="1336414" cy="1107502"/>
            </a:xfrm>
            <a:prstGeom prst="arc">
              <a:avLst>
                <a:gd name="adj1" fmla="val 16200000"/>
                <a:gd name="adj2" fmla="val 20678423"/>
              </a:avLst>
            </a:prstGeom>
            <a:ln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123195" y="700656"/>
                <a:ext cx="405302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 smtClean="0">
                    <a:latin typeface="Comic Sans MS" panose="030F0702030302020204" pitchFamily="66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/>
                      </a:rPr>
                      <m:t>𝑛</m:t>
                    </m:r>
                    <m:r>
                      <a:rPr lang="en-GB" sz="2000" i="1" dirty="0" smtClean="0">
                        <a:latin typeface="Cambria Math"/>
                      </a:rPr>
                      <m:t>=1</m:t>
                    </m:r>
                  </m:oMath>
                </a14:m>
                <a:r>
                  <a:rPr lang="en-GB" sz="2000" dirty="0" smtClean="0">
                    <a:latin typeface="Comic Sans MS" panose="030F0702030302020204" pitchFamily="66" charset="0"/>
                  </a:rPr>
                  <a:t> ,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/>
                      </a:rPr>
                      <m:t>90</m:t>
                    </m:r>
                    <m:r>
                      <a:rPr lang="en-GB" sz="2000" b="0" i="1" smtClean="0">
                        <a:latin typeface="Cambria Math"/>
                        <a:ea typeface="Cambria Math"/>
                      </a:rPr>
                      <m:t>°−</m:t>
                    </m:r>
                    <m:r>
                      <a:rPr lang="en-GB" sz="2000" b="0" i="1" smtClean="0"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r>
                  <a:rPr lang="en-GB" sz="2000" dirty="0" smtClean="0">
                    <a:latin typeface="Comic Sans MS" panose="030F0702030302020204" pitchFamily="66" charset="0"/>
                  </a:rPr>
                  <a:t> is equal to </a:t>
                </a:r>
                <a14:m>
                  <m:oMath xmlns:m="http://schemas.openxmlformats.org/officeDocument/2006/math">
                    <m:r>
                      <a:rPr lang="en-GB" sz="2000" i="1" smtClean="0"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endParaRPr lang="en-GB" sz="20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195" y="700656"/>
                <a:ext cx="4053022" cy="400110"/>
              </a:xfrm>
              <a:prstGeom prst="rect">
                <a:avLst/>
              </a:prstGeom>
              <a:blipFill rotWithShape="1">
                <a:blip r:embed="rId7"/>
                <a:stretch>
                  <a:fillRect l="-1504" t="-7576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Arc 63"/>
          <p:cNvSpPr/>
          <p:nvPr/>
        </p:nvSpPr>
        <p:spPr>
          <a:xfrm rot="16471655" flipV="1">
            <a:off x="6115345" y="707843"/>
            <a:ext cx="1611211" cy="3529691"/>
          </a:xfrm>
          <a:prstGeom prst="arc">
            <a:avLst>
              <a:gd name="adj1" fmla="val 15474120"/>
              <a:gd name="adj2" fmla="val 18485450"/>
            </a:avLst>
          </a:prstGeom>
          <a:ln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063483" y="1126016"/>
                <a:ext cx="405302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 smtClean="0">
                    <a:latin typeface="Comic Sans MS" panose="030F0702030302020204" pitchFamily="66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/>
                      </a:rPr>
                      <m:t>𝑛</m:t>
                    </m:r>
                    <m:r>
                      <a:rPr lang="en-GB" sz="2000" i="1" dirty="0" smtClean="0">
                        <a:latin typeface="Cambria Math"/>
                      </a:rPr>
                      <m:t>=2</m:t>
                    </m:r>
                  </m:oMath>
                </a14:m>
                <a:r>
                  <a:rPr lang="en-GB" sz="2000" dirty="0" smtClean="0">
                    <a:latin typeface="Comic Sans MS" panose="030F0702030302020204" pitchFamily="66" charset="0"/>
                  </a:rPr>
                  <a:t> ,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/>
                      </a:rPr>
                      <m:t>90</m:t>
                    </m:r>
                    <m:r>
                      <a:rPr lang="en-GB" sz="2000" b="0" i="1" smtClean="0">
                        <a:latin typeface="Cambria Math"/>
                        <a:ea typeface="Cambria Math"/>
                      </a:rPr>
                      <m:t>°−3</m:t>
                    </m:r>
                    <m:r>
                      <a:rPr lang="en-GB" sz="2000" b="0" i="1" smtClean="0"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r>
                  <a:rPr lang="en-GB" sz="2000" dirty="0" smtClean="0">
                    <a:latin typeface="Comic Sans MS" panose="030F0702030302020204" pitchFamily="66" charset="0"/>
                  </a:rPr>
                  <a:t> is equal to </a:t>
                </a:r>
                <a14:m>
                  <m:oMath xmlns:m="http://schemas.openxmlformats.org/officeDocument/2006/math">
                    <m:r>
                      <a:rPr lang="en-GB" sz="2000" i="1" smtClean="0"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endParaRPr lang="en-GB" sz="20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3483" y="1126016"/>
                <a:ext cx="4053022" cy="400110"/>
              </a:xfrm>
              <a:prstGeom prst="rect">
                <a:avLst/>
              </a:prstGeom>
              <a:blipFill rotWithShape="1">
                <a:blip r:embed="rId8"/>
                <a:stretch>
                  <a:fillRect l="-1504" t="-7692" b="-2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826347" y="1619616"/>
                <a:ext cx="405302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 smtClean="0">
                    <a:latin typeface="Comic Sans MS" panose="030F0702030302020204" pitchFamily="66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/>
                      </a:rPr>
                      <m:t>𝑛</m:t>
                    </m:r>
                    <m:r>
                      <a:rPr lang="en-GB" sz="2000" i="1" dirty="0" smtClean="0">
                        <a:latin typeface="Cambria Math"/>
                      </a:rPr>
                      <m:t>=3</m:t>
                    </m:r>
                  </m:oMath>
                </a14:m>
                <a:r>
                  <a:rPr lang="en-GB" sz="2000" dirty="0" smtClean="0">
                    <a:latin typeface="Comic Sans MS" panose="030F0702030302020204" pitchFamily="66" charset="0"/>
                  </a:rPr>
                  <a:t> ,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/>
                      </a:rPr>
                      <m:t>90</m:t>
                    </m:r>
                    <m:r>
                      <a:rPr lang="en-GB" sz="2000" b="0" i="1" smtClean="0">
                        <a:latin typeface="Cambria Math"/>
                        <a:ea typeface="Cambria Math"/>
                      </a:rPr>
                      <m:t>°−5</m:t>
                    </m:r>
                    <m:r>
                      <a:rPr lang="en-GB" sz="2000" b="0" i="1" smtClean="0"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r>
                  <a:rPr lang="en-GB" sz="2000" dirty="0" smtClean="0">
                    <a:latin typeface="Comic Sans MS" panose="030F0702030302020204" pitchFamily="66" charset="0"/>
                  </a:rPr>
                  <a:t> is equal to </a:t>
                </a:r>
                <a14:m>
                  <m:oMath xmlns:m="http://schemas.openxmlformats.org/officeDocument/2006/math">
                    <m:r>
                      <a:rPr lang="en-GB" sz="2000" i="1" smtClean="0"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endParaRPr lang="en-GB" sz="20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6347" y="1619616"/>
                <a:ext cx="4053022" cy="400110"/>
              </a:xfrm>
              <a:prstGeom prst="rect">
                <a:avLst/>
              </a:prstGeom>
              <a:blipFill rotWithShape="1">
                <a:blip r:embed="rId9"/>
                <a:stretch>
                  <a:fillRect l="-1654" t="-7692" b="-2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93706" y="5138528"/>
                <a:ext cx="7650773" cy="14264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 smtClean="0">
                    <a:latin typeface="Comic Sans MS" panose="030F0702030302020204" pitchFamily="66" charset="0"/>
                  </a:rPr>
                  <a:t>We can infer that for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GB" sz="2000" dirty="0" smtClean="0">
                    <a:latin typeface="Comic Sans MS" panose="030F0702030302020204" pitchFamily="66" charset="0"/>
                  </a:rPr>
                  <a:t> reflections:	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/>
                      </a:rPr>
                      <m:t>90</m:t>
                    </m:r>
                    <m:r>
                      <a:rPr lang="en-GB" sz="2000" b="0" i="1" smtClean="0">
                        <a:latin typeface="Cambria Math"/>
                        <a:ea typeface="Cambria Math"/>
                      </a:rPr>
                      <m:t>°−</m:t>
                    </m:r>
                    <m:d>
                      <m:dPr>
                        <m:ctrlPr>
                          <a:rPr lang="en-GB" sz="20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  <m:r>
                          <a:rPr lang="en-GB" sz="2000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  <m:r>
                          <a:rPr lang="en-GB" sz="2000" b="0" i="1" smtClean="0">
                            <a:latin typeface="Cambria Math"/>
                            <a:ea typeface="Cambria Math"/>
                          </a:rPr>
                          <m:t>−1</m:t>
                        </m:r>
                      </m:e>
                    </m:d>
                    <m:r>
                      <a:rPr lang="en-GB" sz="2000" b="0" i="1" smtClean="0">
                        <a:latin typeface="Cambria Math"/>
                        <a:ea typeface="Cambria Math"/>
                      </a:rPr>
                      <m:t>𝛼</m:t>
                    </m:r>
                    <m:r>
                      <a:rPr lang="en-GB" sz="20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GB" sz="2000" i="1" smtClean="0"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endParaRPr lang="en-GB" sz="2000" dirty="0" smtClean="0">
                  <a:latin typeface="Comic Sans MS" panose="030F0702030302020204" pitchFamily="66" charset="0"/>
                </a:endParaRPr>
              </a:p>
              <a:p>
                <a:endParaRPr lang="en-GB" sz="2000" dirty="0">
                  <a:latin typeface="Comic Sans MS" panose="030F0702030302020204" pitchFamily="66" charset="0"/>
                </a:endParaRPr>
              </a:p>
              <a:p>
                <a:r>
                  <a:rPr lang="en-GB" sz="2000" dirty="0" smtClean="0">
                    <a:latin typeface="Comic Sans MS" panose="030F0702030302020204" pitchFamily="66" charset="0"/>
                  </a:rPr>
                  <a:t>					</a:t>
                </a:r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/>
                        <a:ea typeface="Cambria Math"/>
                      </a:rPr>
                      <m:t>𝛼</m:t>
                    </m:r>
                    <m:r>
                      <a:rPr lang="en-GB" sz="3200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GB" sz="320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latin typeface="Cambria Math"/>
                            <a:ea typeface="Cambria Math"/>
                          </a:rPr>
                          <m:t>45°</m:t>
                        </m:r>
                      </m:num>
                      <m:den>
                        <m:r>
                          <a:rPr lang="en-GB" sz="3200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den>
                    </m:f>
                  </m:oMath>
                </a14:m>
                <a:endParaRPr lang="en-GB" sz="3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706" y="5138528"/>
                <a:ext cx="7650773" cy="1426481"/>
              </a:xfrm>
              <a:prstGeom prst="rect">
                <a:avLst/>
              </a:prstGeom>
              <a:blipFill rotWithShape="1">
                <a:blip r:embed="rId10"/>
                <a:stretch>
                  <a:fillRect l="-876" t="-213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9223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2120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</TotalTime>
  <Words>434</Words>
  <Application>Microsoft Office PowerPoint</Application>
  <PresentationFormat>On-screen Show (4:3)</PresentationFormat>
  <Paragraphs>107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The Obedient Ray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RESOURCES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Obedient Ray</dc:title>
  <dc:creator>John</dc:creator>
  <cp:lastModifiedBy>John</cp:lastModifiedBy>
  <cp:revision>28</cp:revision>
  <cp:lastPrinted>2016-05-20T19:59:36Z</cp:lastPrinted>
  <dcterms:created xsi:type="dcterms:W3CDTF">2015-10-29T20:10:44Z</dcterms:created>
  <dcterms:modified xsi:type="dcterms:W3CDTF">2016-05-20T20:13:52Z</dcterms:modified>
</cp:coreProperties>
</file>